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60" r:id="rId7"/>
    <p:sldId id="258" r:id="rId8"/>
    <p:sldId id="261" r:id="rId9"/>
    <p:sldId id="286" r:id="rId10"/>
    <p:sldId id="283" r:id="rId11"/>
    <p:sldId id="287" r:id="rId12"/>
    <p:sldId id="288" r:id="rId13"/>
    <p:sldId id="290" r:id="rId14"/>
    <p:sldId id="291" r:id="rId15"/>
    <p:sldId id="292" r:id="rId16"/>
    <p:sldId id="293" r:id="rId17"/>
    <p:sldId id="266" r:id="rId18"/>
    <p:sldId id="284" r:id="rId19"/>
    <p:sldId id="267" r:id="rId20"/>
    <p:sldId id="269" r:id="rId21"/>
    <p:sldId id="285"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5071" autoAdjust="0"/>
  </p:normalViewPr>
  <p:slideViewPr>
    <p:cSldViewPr snapToGrid="0">
      <p:cViewPr varScale="1">
        <p:scale>
          <a:sx n="38" d="100"/>
          <a:sy n="38" d="100"/>
        </p:scale>
        <p:origin x="1736" y="3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3/26/2021</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3/26/2021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Good afternoon everyone. To explore the beauty of the world, one thing we all do: that is ”We travel”. Will you be curious, If you can get the information about historic places and point of interests that you can see through the vehicles window when you travel? What about</a:t>
            </a:r>
            <a:r>
              <a:rPr lang="en-US" sz="1200" b="0" i="0" u="none" strike="noStrike" kern="1200" baseline="0" dirty="0" smtClean="0">
                <a:solidFill>
                  <a:schemeClr val="tx1"/>
                </a:solidFill>
                <a:effectLst/>
                <a:latin typeface="+mn-lt"/>
                <a:ea typeface="+mn-ea"/>
                <a:cs typeface="+mn-cs"/>
              </a:rPr>
              <a:t> those information what resides outside the vehicles window? </a:t>
            </a:r>
            <a:r>
              <a:rPr lang="en-US" sz="1200" b="0" i="0" u="none" strike="noStrike" kern="1200" dirty="0" smtClean="0">
                <a:solidFill>
                  <a:schemeClr val="tx1"/>
                </a:solidFill>
                <a:effectLst/>
                <a:latin typeface="+mn-lt"/>
                <a:ea typeface="+mn-ea"/>
                <a:cs typeface="+mn-cs"/>
              </a:rPr>
              <a:t>Today , together with my two colleagues, I am going to introduce you an innovative and exciting idea which we believe can bring an extra-ordinary impact to the travel industry. But first,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would like to introduce myself.</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a:t>
            </a:fld>
            <a:endParaRPr lang="en-US" noProof="0" dirty="0"/>
          </a:p>
        </p:txBody>
      </p:sp>
    </p:spTree>
    <p:extLst>
      <p:ext uri="{BB962C8B-B14F-4D97-AF65-F5344CB8AC3E}">
        <p14:creationId xmlns:p14="http://schemas.microsoft.com/office/powerpoint/2010/main" val="148756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Wow!!</a:t>
            </a:r>
            <a:r>
              <a:rPr lang="en-US" sz="1200" b="0" i="0" u="none" strike="noStrike" kern="1200" baseline="0" dirty="0" smtClean="0">
                <a:solidFill>
                  <a:schemeClr val="tx1"/>
                </a:solidFill>
                <a:effectLst/>
                <a:latin typeface="+mn-lt"/>
                <a:ea typeface="+mn-ea"/>
                <a:cs typeface="+mn-cs"/>
              </a:rPr>
              <a:t> The window has just read my mind. </a:t>
            </a:r>
            <a:r>
              <a:rPr lang="en-US" sz="1200" b="0" i="0" u="none" strike="noStrike" kern="1200" dirty="0" smtClean="0">
                <a:solidFill>
                  <a:schemeClr val="tx1"/>
                </a:solidFill>
                <a:effectLst/>
                <a:latin typeface="+mn-lt"/>
                <a:ea typeface="+mn-ea"/>
                <a:cs typeface="+mn-cs"/>
              </a:rPr>
              <a:t>I am curious and now I can see the information I wanted to know. It’s amazing .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11</a:t>
            </a:fld>
            <a:endParaRPr lang="en-US" noProof="0" dirty="0"/>
          </a:p>
        </p:txBody>
      </p:sp>
    </p:spTree>
    <p:extLst>
      <p:ext uri="{BB962C8B-B14F-4D97-AF65-F5344CB8AC3E}">
        <p14:creationId xmlns:p14="http://schemas.microsoft.com/office/powerpoint/2010/main" val="98123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Leaving behind the opera house the vehicle is now in front of the </a:t>
            </a:r>
            <a:r>
              <a:rPr lang="en-US" sz="1200" b="0" i="0" u="none" strike="noStrike" kern="1200" dirty="0" err="1" smtClean="0">
                <a:solidFill>
                  <a:schemeClr val="tx1"/>
                </a:solidFill>
                <a:effectLst/>
                <a:latin typeface="+mn-lt"/>
                <a:ea typeface="+mn-ea"/>
                <a:cs typeface="+mn-cs"/>
              </a:rPr>
              <a:t>karl-marx</a:t>
            </a:r>
            <a:r>
              <a:rPr lang="en-US" sz="1200" b="0" i="0" u="none" strike="noStrike" kern="1200" baseline="0" dirty="0" smtClean="0">
                <a:solidFill>
                  <a:schemeClr val="tx1"/>
                </a:solidFill>
                <a:effectLst/>
                <a:latin typeface="+mn-lt"/>
                <a:ea typeface="+mn-ea"/>
                <a:cs typeface="+mn-cs"/>
              </a:rPr>
              <a:t> which is</a:t>
            </a:r>
            <a:r>
              <a:rPr lang="en-US" sz="1200" b="0" i="0" u="none" strike="noStrike" kern="1200" dirty="0" smtClean="0">
                <a:solidFill>
                  <a:schemeClr val="tx1"/>
                </a:solidFill>
                <a:effectLst/>
                <a:latin typeface="+mn-lt"/>
                <a:ea typeface="+mn-ea"/>
                <a:cs typeface="+mn-cs"/>
              </a:rPr>
              <a:t> another point of interest and information about it is also</a:t>
            </a:r>
            <a:r>
              <a:rPr lang="en-US" sz="1200" b="0" i="0" u="none" strike="noStrike" kern="1200" baseline="0" dirty="0" smtClean="0">
                <a:solidFill>
                  <a:schemeClr val="tx1"/>
                </a:solidFill>
                <a:effectLst/>
                <a:latin typeface="+mn-lt"/>
                <a:ea typeface="+mn-ea"/>
                <a:cs typeface="+mn-cs"/>
              </a:rPr>
              <a:t> showing on the window</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karl-marx</a:t>
            </a:r>
            <a:r>
              <a:rPr lang="en-US" sz="1200" b="0" i="0" u="none" strike="noStrike" kern="1200" dirty="0" smtClean="0">
                <a:solidFill>
                  <a:schemeClr val="tx1"/>
                </a:solidFill>
                <a:effectLst/>
                <a:latin typeface="+mn-lt"/>
                <a:ea typeface="+mn-ea"/>
                <a:cs typeface="+mn-cs"/>
              </a:rPr>
              <a:t> is our current point of interest now. Instead of showing it on coming next panel, It is now in the queue panel and the opera house is in the second position. Which can be viewed again by touching on the image. By touching on the coming next panel, passengers of the train can see the upcoming point of interest. </a:t>
            </a: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12</a:t>
            </a:fld>
            <a:endParaRPr lang="en-US" noProof="0" dirty="0"/>
          </a:p>
        </p:txBody>
      </p:sp>
    </p:spTree>
    <p:extLst>
      <p:ext uri="{BB962C8B-B14F-4D97-AF65-F5344CB8AC3E}">
        <p14:creationId xmlns:p14="http://schemas.microsoft.com/office/powerpoint/2010/main" val="12746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Passengers can hide and show the UI by clicking on only one button. The information icon will do that for you.</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Our CFO </a:t>
            </a:r>
            <a:r>
              <a:rPr lang="en-US" sz="1200" b="0" i="0" u="none" strike="noStrike" kern="1200" dirty="0" err="1" smtClean="0">
                <a:solidFill>
                  <a:schemeClr val="tx1"/>
                </a:solidFill>
                <a:effectLst/>
                <a:latin typeface="+mn-lt"/>
                <a:ea typeface="+mn-ea"/>
                <a:cs typeface="+mn-cs"/>
              </a:rPr>
              <a:t>Emon</a:t>
            </a:r>
            <a:r>
              <a:rPr lang="en-US" sz="1200" b="0" i="0" u="none" strike="noStrike" kern="1200" dirty="0" smtClean="0">
                <a:solidFill>
                  <a:schemeClr val="tx1"/>
                </a:solidFill>
                <a:effectLst/>
                <a:latin typeface="+mn-lt"/>
                <a:ea typeface="+mn-ea"/>
                <a:cs typeface="+mn-cs"/>
              </a:rPr>
              <a:t> Hossain believes,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a:t>
            </a:r>
            <a:r>
              <a:rPr lang="en-US" sz="1200" b="0" i="0" u="none" strike="noStrike" kern="1200" baseline="0" dirty="0" smtClean="0">
                <a:solidFill>
                  <a:schemeClr val="tx1"/>
                </a:solidFill>
                <a:effectLst/>
                <a:latin typeface="+mn-lt"/>
                <a:ea typeface="+mn-ea"/>
                <a:cs typeface="+mn-cs"/>
              </a:rPr>
              <a:t> good business approach can make an idea more successful. I would like to invite him to tell us about our financial strategy.</a:t>
            </a: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13</a:t>
            </a:fld>
            <a:endParaRPr lang="en-US" noProof="0" dirty="0"/>
          </a:p>
        </p:txBody>
      </p:sp>
    </p:spTree>
    <p:extLst>
      <p:ext uri="{BB962C8B-B14F-4D97-AF65-F5344CB8AC3E}">
        <p14:creationId xmlns:p14="http://schemas.microsoft.com/office/powerpoint/2010/main" val="3007504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Thank you </a:t>
            </a:r>
            <a:r>
              <a:rPr lang="en-US" sz="1200" b="0" i="0" kern="1200" dirty="0" err="1" smtClean="0">
                <a:solidFill>
                  <a:schemeClr val="tx1"/>
                </a:solidFill>
                <a:effectLst/>
                <a:latin typeface="+mn-lt"/>
                <a:ea typeface="+mn-ea"/>
                <a:cs typeface="+mn-cs"/>
              </a:rPr>
              <a:t>atik</a:t>
            </a:r>
            <a:r>
              <a:rPr lang="en-US" sz="1200" b="0" i="0" kern="1200" dirty="0" smtClean="0">
                <a:solidFill>
                  <a:schemeClr val="tx1"/>
                </a:solidFill>
                <a:effectLst/>
                <a:latin typeface="+mn-lt"/>
                <a:ea typeface="+mn-ea"/>
                <a:cs typeface="+mn-cs"/>
              </a:rPr>
              <a:t> for your demonstration. now its time to make money out of it. This was</a:t>
            </a:r>
            <a:r>
              <a:rPr lang="en-US" sz="1200" b="0" i="0" kern="1200" baseline="0" dirty="0" smtClean="0">
                <a:solidFill>
                  <a:schemeClr val="tx1"/>
                </a:solidFill>
                <a:effectLst/>
                <a:latin typeface="+mn-lt"/>
                <a:ea typeface="+mn-ea"/>
                <a:cs typeface="+mn-cs"/>
              </a:rPr>
              <a:t> big question for me to find out </a:t>
            </a:r>
            <a:r>
              <a:rPr lang="en-US" sz="1200" b="0" i="0" kern="1200" dirty="0" smtClean="0">
                <a:solidFill>
                  <a:schemeClr val="tx1"/>
                </a:solidFill>
                <a:effectLst/>
                <a:latin typeface="+mn-lt"/>
                <a:ea typeface="+mn-ea"/>
                <a:cs typeface="+mn-cs"/>
              </a:rPr>
              <a:t>how will we make money? probably the most important question ever, isn't it ?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More than 16</a:t>
            </a:r>
            <a:r>
              <a:rPr lang="en-US" sz="1200" b="0" i="0" u="none" strike="noStrike" kern="1200" baseline="0" dirty="0" smtClean="0">
                <a:solidFill>
                  <a:schemeClr val="tx1"/>
                </a:solidFill>
                <a:effectLst/>
                <a:latin typeface="+mn-lt"/>
                <a:ea typeface="+mn-ea"/>
                <a:cs typeface="+mn-cs"/>
              </a:rPr>
              <a:t> thousand tr</a:t>
            </a:r>
            <a:r>
              <a:rPr lang="en-US" sz="1200" b="0" i="0" u="none" strike="noStrike" kern="1200" dirty="0" smtClean="0">
                <a:solidFill>
                  <a:schemeClr val="tx1"/>
                </a:solidFill>
                <a:effectLst/>
                <a:latin typeface="+mn-lt"/>
                <a:ea typeface="+mn-ea"/>
                <a:cs typeface="+mn-cs"/>
              </a:rPr>
              <a:t>ains and 80 thousand buses operate in Germany. We are targeting to deploy at least 1000 unit every year which is only 1% of the total number of vehicles in the country. You may</a:t>
            </a:r>
            <a:r>
              <a:rPr lang="en-US" sz="1200" b="0" i="0" u="none" strike="noStrike" kern="1200" baseline="0" dirty="0" smtClean="0">
                <a:solidFill>
                  <a:schemeClr val="tx1"/>
                </a:solidFill>
                <a:effectLst/>
                <a:latin typeface="+mn-lt"/>
                <a:ea typeface="+mn-ea"/>
                <a:cs typeface="+mn-cs"/>
              </a:rPr>
              <a:t> think why we are targeting too low? When the target market is very vast, bringing a new technology requires steadiness. Focusing “Slow and steady wins the race”. We will add new information and make continuous changes to attract more travelers which will drag our clients to deploy more. We can expect at least a gentle growth every year together with the targeted 1%. If we can drag the percentage of public transport user to 20% in a year, that would be our the first achievement. It will definitely generate a good </a:t>
            </a:r>
            <a:r>
              <a:rPr lang="en-US" sz="1200" b="0" i="0" u="none" strike="noStrike" kern="1200" baseline="0" smtClean="0">
                <a:solidFill>
                  <a:schemeClr val="tx1"/>
                </a:solidFill>
                <a:effectLst/>
                <a:latin typeface="+mn-lt"/>
                <a:ea typeface="+mn-ea"/>
                <a:cs typeface="+mn-cs"/>
              </a:rPr>
              <a:t>market domination.</a:t>
            </a:r>
            <a:endParaRPr lang="en-US" sz="1200" b="0" i="0" u="none" strike="noStrike" kern="1200" baseline="0" dirty="0" smtClean="0">
              <a:solidFill>
                <a:schemeClr val="tx1"/>
              </a:solidFill>
              <a:effectLst/>
              <a:latin typeface="+mn-lt"/>
              <a:ea typeface="+mn-ea"/>
              <a:cs typeface="+mn-cs"/>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We are offering a very attractive and easily affordable price for our customers. A single unit will be 3000 Euros and an Annual Maintenance cost(AMC) will be 600 euros up to 5 years.  After 5 years if our clients require</a:t>
            </a:r>
            <a:r>
              <a:rPr lang="en-US" sz="1200" b="0" i="0" u="none" strike="noStrike" kern="1200" baseline="0" dirty="0" smtClean="0">
                <a:solidFill>
                  <a:schemeClr val="tx1"/>
                </a:solidFill>
                <a:effectLst/>
                <a:latin typeface="+mn-lt"/>
                <a:ea typeface="+mn-ea"/>
                <a:cs typeface="+mn-cs"/>
              </a:rPr>
              <a:t> further support, we will make new arrangement. </a:t>
            </a:r>
          </a:p>
          <a:p>
            <a:pPr rtl="0"/>
            <a:endParaRPr lang="en-US" sz="1200" b="0" i="0" u="none" strike="noStrike" kern="1200" baseline="0" dirty="0" smtClean="0">
              <a:solidFill>
                <a:schemeClr val="tx1"/>
              </a:solidFill>
              <a:effectLst/>
              <a:latin typeface="+mn-lt"/>
              <a:ea typeface="+mn-ea"/>
              <a:cs typeface="+mn-cs"/>
            </a:endParaRPr>
          </a:p>
          <a:p>
            <a:pPr rtl="0"/>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14</a:t>
            </a:fld>
            <a:endParaRPr lang="en-US" noProof="0" dirty="0"/>
          </a:p>
        </p:txBody>
      </p:sp>
    </p:spTree>
    <p:extLst>
      <p:ext uri="{BB962C8B-B14F-4D97-AF65-F5344CB8AC3E}">
        <p14:creationId xmlns:p14="http://schemas.microsoft.com/office/powerpoint/2010/main" val="2883184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Apart of the software, we have a big dependency on hardware. To become the best in the market we need a qualitative, durable and an interactive display window. We have officially sent a proposal to these companies with our expected price, quantity in a year and all the specifications we are looking for. We have received an exciting and fast responses from them. with our collaboration  very soon we want to start our final integration. </a:t>
            </a: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15</a:t>
            </a:fld>
            <a:endParaRPr lang="en-US" noProof="0" dirty="0"/>
          </a:p>
        </p:txBody>
      </p:sp>
    </p:spTree>
    <p:extLst>
      <p:ext uri="{BB962C8B-B14F-4D97-AF65-F5344CB8AC3E}">
        <p14:creationId xmlns:p14="http://schemas.microsoft.com/office/powerpoint/2010/main" val="178840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We have some formidable competition in the space we’re in right now. We have already looked at the strengths and weaknesses of each one of them and I can assure you that we have a strong advantage in</a:t>
            </a:r>
            <a:r>
              <a:rPr lang="en-US" sz="1200" b="0" i="0" u="none" strike="noStrike" kern="1200" baseline="0" dirty="0" smtClean="0">
                <a:solidFill>
                  <a:schemeClr val="tx1"/>
                </a:solidFill>
                <a:effectLst/>
                <a:latin typeface="+mn-lt"/>
                <a:ea typeface="+mn-ea"/>
                <a:cs typeface="+mn-cs"/>
              </a:rPr>
              <a:t> highly skilled manpower, </a:t>
            </a:r>
            <a:r>
              <a:rPr lang="en-US" sz="1200" b="0" i="0" u="none" strike="noStrike" kern="1200" dirty="0" smtClean="0">
                <a:solidFill>
                  <a:schemeClr val="tx1"/>
                </a:solidFill>
                <a:effectLst/>
                <a:latin typeface="+mn-lt"/>
                <a:ea typeface="+mn-ea"/>
                <a:cs typeface="+mn-cs"/>
              </a:rPr>
              <a:t>unique market approach and superior product.  Combination of these three will make a strong root in</a:t>
            </a:r>
            <a:r>
              <a:rPr lang="en-US" sz="1200" b="0" i="0" u="none" strike="noStrike" kern="1200" baseline="0" dirty="0" smtClean="0">
                <a:solidFill>
                  <a:schemeClr val="tx1"/>
                </a:solidFill>
                <a:effectLst/>
                <a:latin typeface="+mn-lt"/>
                <a:ea typeface="+mn-ea"/>
                <a:cs typeface="+mn-cs"/>
              </a:rPr>
              <a:t> the transportation industry.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16</a:t>
            </a:fld>
            <a:endParaRPr lang="en-US" noProof="0" dirty="0"/>
          </a:p>
        </p:txBody>
      </p:sp>
    </p:spTree>
    <p:extLst>
      <p:ext uri="{BB962C8B-B14F-4D97-AF65-F5344CB8AC3E}">
        <p14:creationId xmlns:p14="http://schemas.microsoft.com/office/powerpoint/2010/main" val="3533861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We are</a:t>
            </a:r>
            <a:r>
              <a:rPr lang="en-US" sz="1200" b="0" i="0" u="none" strike="noStrike" kern="1200" baseline="0" dirty="0" smtClean="0">
                <a:solidFill>
                  <a:schemeClr val="tx1"/>
                </a:solidFill>
                <a:effectLst/>
                <a:latin typeface="+mn-lt"/>
                <a:ea typeface="+mn-ea"/>
                <a:cs typeface="+mn-cs"/>
              </a:rPr>
              <a:t> dedicated to invest</a:t>
            </a:r>
            <a:r>
              <a:rPr lang="en-US" sz="1200" b="0" i="0" u="none" strike="noStrike" kern="1200" dirty="0" smtClean="0">
                <a:solidFill>
                  <a:schemeClr val="tx1"/>
                </a:solidFill>
                <a:effectLst/>
                <a:latin typeface="+mn-lt"/>
                <a:ea typeface="+mn-ea"/>
                <a:cs typeface="+mn-cs"/>
              </a:rPr>
              <a:t> 200 thousand to develop our software and to make our company functional. Our projection is to deploy 1000 smart windows in a calendar year which will require hardware manufacturing and implementation on the vehicles.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With a target to deploy at least 1000 windows in a year, we are expecting to reach at break even point after end of second year December post funding and after third year  December post funding we expect to be profitable.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17</a:t>
            </a:fld>
            <a:endParaRPr lang="en-US" noProof="0" dirty="0"/>
          </a:p>
        </p:txBody>
      </p:sp>
    </p:spTree>
    <p:extLst>
      <p:ext uri="{BB962C8B-B14F-4D97-AF65-F5344CB8AC3E}">
        <p14:creationId xmlns:p14="http://schemas.microsoft.com/office/powerpoint/2010/main" val="3626771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Focusing on our financial overview, we would like to ask for an investment of 2.5 million euros.</a:t>
            </a:r>
            <a:r>
              <a:rPr lang="en-US" sz="1200" b="0" i="0" u="none" strike="noStrike" kern="1200" baseline="0" dirty="0" smtClean="0">
                <a:solidFill>
                  <a:schemeClr val="tx1"/>
                </a:solidFill>
                <a:effectLst/>
                <a:latin typeface="+mn-lt"/>
                <a:ea typeface="+mn-ea"/>
                <a:cs typeface="+mn-cs"/>
              </a:rPr>
              <a:t>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18</a:t>
            </a:fld>
            <a:endParaRPr lang="en-US" noProof="0" dirty="0"/>
          </a:p>
        </p:txBody>
      </p:sp>
    </p:spTree>
    <p:extLst>
      <p:ext uri="{BB962C8B-B14F-4D97-AF65-F5344CB8AC3E}">
        <p14:creationId xmlns:p14="http://schemas.microsoft.com/office/powerpoint/2010/main" val="422422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Now in the end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would like to thank you for your patience. we are looking for your feedback ,if you are curious and want to know more about us and our product, we would be happy to make an appointment with you. you can reach us simply by dialing or through email.</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19</a:t>
            </a:fld>
            <a:endParaRPr lang="en-US" noProof="0" dirty="0"/>
          </a:p>
        </p:txBody>
      </p:sp>
    </p:spTree>
    <p:extLst>
      <p:ext uri="{BB962C8B-B14F-4D97-AF65-F5344CB8AC3E}">
        <p14:creationId xmlns:p14="http://schemas.microsoft.com/office/powerpoint/2010/main" val="339001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This is Abdullah al Noman, CEO of SEA Quasar. Six months ago we came up with an idea to and worked very hard</a:t>
            </a:r>
            <a:r>
              <a:rPr lang="en-US" sz="1200" b="0" i="0" u="none" strike="noStrike" kern="1200" baseline="0" dirty="0" smtClean="0">
                <a:solidFill>
                  <a:schemeClr val="tx1"/>
                </a:solidFill>
                <a:effectLst/>
                <a:latin typeface="+mn-lt"/>
                <a:ea typeface="+mn-ea"/>
                <a:cs typeface="+mn-cs"/>
              </a:rPr>
              <a:t> to make the</a:t>
            </a:r>
            <a:r>
              <a:rPr lang="en-US" sz="1200" b="0" i="0" u="none" strike="noStrike" kern="1200" dirty="0" smtClean="0">
                <a:solidFill>
                  <a:schemeClr val="tx1"/>
                </a:solidFill>
                <a:effectLst/>
                <a:latin typeface="+mn-lt"/>
                <a:ea typeface="+mn-ea"/>
                <a:cs typeface="+mn-cs"/>
              </a:rPr>
              <a:t> dream come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true.</a:t>
            </a: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2</a:t>
            </a:fld>
            <a:endParaRPr lang="en-US" noProof="0" dirty="0"/>
          </a:p>
        </p:txBody>
      </p:sp>
    </p:spTree>
    <p:extLst>
      <p:ext uri="{BB962C8B-B14F-4D97-AF65-F5344CB8AC3E}">
        <p14:creationId xmlns:p14="http://schemas.microsoft.com/office/powerpoint/2010/main" val="386721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Behind every successful story there is always some skilled personnel who give their best to make that happen. We are the power source of SEA Quasar. Alongside with me, </a:t>
            </a:r>
            <a:r>
              <a:rPr lang="en-US" sz="1200" b="0" i="0" u="none" strike="noStrike" kern="1200" dirty="0" err="1" smtClean="0">
                <a:solidFill>
                  <a:schemeClr val="tx1"/>
                </a:solidFill>
                <a:effectLst/>
                <a:latin typeface="+mn-lt"/>
                <a:ea typeface="+mn-ea"/>
                <a:cs typeface="+mn-cs"/>
              </a:rPr>
              <a:t>Emon</a:t>
            </a:r>
            <a:r>
              <a:rPr lang="en-US" sz="1200" b="0" i="0" u="none" strike="noStrike" kern="1200" dirty="0" smtClean="0">
                <a:solidFill>
                  <a:schemeClr val="tx1"/>
                </a:solidFill>
                <a:effectLst/>
                <a:latin typeface="+mn-lt"/>
                <a:ea typeface="+mn-ea"/>
                <a:cs typeface="+mn-cs"/>
              </a:rPr>
              <a:t> Hossain is the Chief Finance Officer and as our chief Technology officer </a:t>
            </a:r>
            <a:r>
              <a:rPr lang="en-US" sz="1200" b="0" i="0" u="none" strike="noStrike" kern="1200" dirty="0" err="1" smtClean="0">
                <a:solidFill>
                  <a:schemeClr val="tx1"/>
                </a:solidFill>
                <a:effectLst/>
                <a:latin typeface="+mn-lt"/>
                <a:ea typeface="+mn-ea"/>
                <a:cs typeface="+mn-cs"/>
              </a:rPr>
              <a:t>Md</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atikul</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islam</a:t>
            </a:r>
            <a:r>
              <a:rPr lang="en-US" sz="1200" b="0" i="0" u="none" strike="noStrike" kern="1200" dirty="0" smtClean="0">
                <a:solidFill>
                  <a:schemeClr val="tx1"/>
                </a:solidFill>
                <a:effectLst/>
                <a:latin typeface="+mn-lt"/>
                <a:ea typeface="+mn-ea"/>
                <a:cs typeface="+mn-cs"/>
              </a:rPr>
              <a:t> are working dedicatedly to deployed the new </a:t>
            </a:r>
            <a:r>
              <a:rPr lang="en-US" sz="1200" b="0" i="0" u="none" strike="noStrike" kern="1200" dirty="0" err="1" smtClean="0">
                <a:solidFill>
                  <a:schemeClr val="tx1"/>
                </a:solidFill>
                <a:effectLst/>
                <a:latin typeface="+mn-lt"/>
                <a:ea typeface="+mn-ea"/>
                <a:cs typeface="+mn-cs"/>
              </a:rPr>
              <a:t>idea.To</a:t>
            </a:r>
            <a:r>
              <a:rPr lang="en-US" sz="1200" b="0" i="0" u="none" strike="noStrike" kern="1200" dirty="0" smtClean="0">
                <a:solidFill>
                  <a:schemeClr val="tx1"/>
                </a:solidFill>
                <a:effectLst/>
                <a:latin typeface="+mn-lt"/>
                <a:ea typeface="+mn-ea"/>
                <a:cs typeface="+mn-cs"/>
              </a:rPr>
              <a:t> make the idea work, we are getting continuous guidelines and suggestions from our two extra ordinary advisors </a:t>
            </a:r>
            <a:r>
              <a:rPr lang="en-US" sz="1200" b="0" i="0" u="none" strike="noStrike" kern="1200" dirty="0" err="1" smtClean="0">
                <a:solidFill>
                  <a:schemeClr val="tx1"/>
                </a:solidFill>
                <a:effectLst/>
                <a:latin typeface="+mn-lt"/>
                <a:ea typeface="+mn-ea"/>
                <a:cs typeface="+mn-cs"/>
              </a:rPr>
              <a:t>Mahda</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Noura</a:t>
            </a:r>
            <a:r>
              <a:rPr lang="en-US" sz="1200" b="0" i="0" u="none" strike="noStrike" kern="1200" dirty="0" smtClean="0">
                <a:solidFill>
                  <a:schemeClr val="tx1"/>
                </a:solidFill>
                <a:effectLst/>
                <a:latin typeface="+mn-lt"/>
                <a:ea typeface="+mn-ea"/>
                <a:cs typeface="+mn-cs"/>
              </a:rPr>
              <a:t> and Valentin </a:t>
            </a:r>
            <a:r>
              <a:rPr lang="en-US" sz="1200" b="0" i="0" u="none" strike="noStrike" kern="1200" dirty="0" err="1" smtClean="0">
                <a:solidFill>
                  <a:schemeClr val="tx1"/>
                </a:solidFill>
                <a:effectLst/>
                <a:latin typeface="+mn-lt"/>
                <a:ea typeface="+mn-ea"/>
                <a:cs typeface="+mn-cs"/>
              </a:rPr>
              <a:t>Siegert</a:t>
            </a:r>
            <a:r>
              <a:rPr lang="en-US" sz="1200" b="0" i="0" u="none" strike="noStrike" kern="1200" dirty="0" smtClean="0">
                <a:solidFill>
                  <a:schemeClr val="tx1"/>
                </a:solidFill>
                <a:effectLst/>
                <a:latin typeface="+mn-lt"/>
                <a:ea typeface="+mn-ea"/>
                <a:cs typeface="+mn-cs"/>
              </a:rPr>
              <a:t> who are one of the key people of VSR team of Chemnitz University of Technology.</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3</a:t>
            </a:fld>
            <a:endParaRPr lang="en-US" noProof="0" dirty="0"/>
          </a:p>
        </p:txBody>
      </p:sp>
    </p:spTree>
    <p:extLst>
      <p:ext uri="{BB962C8B-B14F-4D97-AF65-F5344CB8AC3E}">
        <p14:creationId xmlns:p14="http://schemas.microsoft.com/office/powerpoint/2010/main" val="105723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Transportation industry is a huge sector to work on. There are lot of aspect for everyone to do business on this sector. People travel to explore new things in their own way.</a:t>
            </a:r>
            <a:r>
              <a:rPr lang="en-US" sz="1200" b="0" i="0" u="none" strike="noStrike" kern="1200" baseline="0" dirty="0" smtClean="0">
                <a:solidFill>
                  <a:schemeClr val="tx1"/>
                </a:solidFill>
                <a:effectLst/>
                <a:latin typeface="+mn-lt"/>
                <a:ea typeface="+mn-ea"/>
                <a:cs typeface="+mn-cs"/>
              </a:rPr>
              <a:t> But one thing is always common when they travel from one place to another. They need a ride. We are focusing those who choose public transport : Train and Bus to travel. Usually until they reach their destination they remain seated in the vehicle.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While traveling people usually read books or newspapers, listen to music, play with phones or enjoying outside views. Of course traveler</a:t>
            </a:r>
            <a:r>
              <a:rPr lang="en-US" sz="1200" b="0" i="0" u="none" strike="noStrike" kern="1200" baseline="0" dirty="0" smtClean="0">
                <a:solidFill>
                  <a:schemeClr val="tx1"/>
                </a:solidFill>
                <a:effectLst/>
                <a:latin typeface="+mn-lt"/>
                <a:ea typeface="+mn-ea"/>
                <a:cs typeface="+mn-cs"/>
              </a:rPr>
              <a:t>s can do what they love most. But on this era, we are surrounded by technologies. </a:t>
            </a:r>
            <a:r>
              <a:rPr lang="en-US" sz="1200" b="0" i="0" u="none" strike="noStrike" kern="1200" dirty="0" smtClean="0">
                <a:solidFill>
                  <a:schemeClr val="tx1"/>
                </a:solidFill>
                <a:effectLst/>
                <a:latin typeface="+mn-lt"/>
                <a:ea typeface="+mn-ea"/>
                <a:cs typeface="+mn-cs"/>
              </a:rPr>
              <a:t>Our idea is to introduce a new technology to let them know about geographical, historical and cultural information of the area they are travelling through. Now the question arise How can</a:t>
            </a:r>
            <a:r>
              <a:rPr lang="en-US" sz="1200" b="0" i="0" u="none" strike="noStrike" kern="1200" baseline="0" dirty="0" smtClean="0">
                <a:solidFill>
                  <a:schemeClr val="tx1"/>
                </a:solidFill>
                <a:effectLst/>
                <a:latin typeface="+mn-lt"/>
                <a:ea typeface="+mn-ea"/>
                <a:cs typeface="+mn-cs"/>
              </a:rPr>
              <a:t> we do that? To make an informative journey we thought what will be best way to communicate with the passengers or travelers?</a:t>
            </a:r>
          </a:p>
          <a:p>
            <a:pPr rtl="0"/>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4</a:t>
            </a:fld>
            <a:endParaRPr lang="en-US" noProof="0" dirty="0"/>
          </a:p>
        </p:txBody>
      </p:sp>
    </p:spTree>
    <p:extLst>
      <p:ext uri="{BB962C8B-B14F-4D97-AF65-F5344CB8AC3E}">
        <p14:creationId xmlns:p14="http://schemas.microsoft.com/office/powerpoint/2010/main" val="3019595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We chose the glass window of the vehicle to act like a transparent interactive display. </a:t>
            </a:r>
            <a:r>
              <a:rPr lang="en-US" sz="1200" b="0" i="0" u="none" strike="noStrike" kern="1200" dirty="0" smtClean="0">
                <a:solidFill>
                  <a:schemeClr val="tx1"/>
                </a:solidFill>
                <a:effectLst/>
                <a:latin typeface="+mn-lt"/>
                <a:ea typeface="+mn-ea"/>
                <a:cs typeface="+mn-cs"/>
              </a:rPr>
              <a:t>We want to display information on the vehicle’s window what a traveler sees on his/her own eyes through the window. Which will include historical places, monuments, castles, statues </a:t>
            </a:r>
            <a:r>
              <a:rPr lang="en-US" sz="1200" b="0" i="0" u="none" strike="noStrike" kern="1200" dirty="0" err="1" smtClean="0">
                <a:solidFill>
                  <a:schemeClr val="tx1"/>
                </a:solidFill>
                <a:effectLst/>
                <a:latin typeface="+mn-lt"/>
                <a:ea typeface="+mn-ea"/>
                <a:cs typeface="+mn-cs"/>
              </a:rPr>
              <a:t>etc</a:t>
            </a:r>
            <a:r>
              <a:rPr lang="en-US" sz="1200" b="0" i="0" u="none" strike="noStrike" kern="1200" dirty="0" smtClean="0">
                <a:solidFill>
                  <a:schemeClr val="tx1"/>
                </a:solidFill>
                <a:effectLst/>
                <a:latin typeface="+mn-lt"/>
                <a:ea typeface="+mn-ea"/>
                <a:cs typeface="+mn-cs"/>
              </a:rPr>
              <a:t> commonly known as point of interest.</a:t>
            </a:r>
            <a:r>
              <a:rPr lang="en-US" sz="1200" b="0" i="0" u="none" strike="noStrike" kern="1200" baseline="0" dirty="0" smtClean="0">
                <a:solidFill>
                  <a:schemeClr val="tx1"/>
                </a:solidFill>
                <a:effectLst/>
                <a:latin typeface="+mn-lt"/>
                <a:ea typeface="+mn-ea"/>
                <a:cs typeface="+mn-cs"/>
              </a:rPr>
              <a:t> Seating on a public transport for hours, passengers now have the opportunity to explore those information around the area they are passing through. </a:t>
            </a:r>
            <a:r>
              <a:rPr lang="en-US" sz="1200" b="0" i="0" u="none" strike="noStrike" kern="1200" dirty="0" smtClean="0">
                <a:solidFill>
                  <a:schemeClr val="tx1"/>
                </a:solidFill>
                <a:effectLst/>
                <a:latin typeface="+mn-lt"/>
                <a:ea typeface="+mn-ea"/>
                <a:cs typeface="+mn-cs"/>
              </a:rPr>
              <a:t>Our key focus here is to provide authentic information about mentioned items and generate more curiosity among travelers. Because</a:t>
            </a:r>
            <a:r>
              <a:rPr lang="en-US" sz="1200" b="0" i="0" u="none" strike="noStrike" kern="1200" baseline="0" dirty="0" smtClean="0">
                <a:solidFill>
                  <a:schemeClr val="tx1"/>
                </a:solidFill>
                <a:effectLst/>
                <a:latin typeface="+mn-lt"/>
                <a:ea typeface="+mn-ea"/>
                <a:cs typeface="+mn-cs"/>
              </a:rPr>
              <a:t> curiosity of information has brought us in a different level where exploring new thing is always exciting.</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are calling it Smart window which is a collective visual passenger information service.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5</a:t>
            </a:fld>
            <a:endParaRPr lang="en-US" noProof="0" dirty="0"/>
          </a:p>
        </p:txBody>
      </p:sp>
    </p:spTree>
    <p:extLst>
      <p:ext uri="{BB962C8B-B14F-4D97-AF65-F5344CB8AC3E}">
        <p14:creationId xmlns:p14="http://schemas.microsoft.com/office/powerpoint/2010/main" val="121292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To</a:t>
            </a:r>
            <a:r>
              <a:rPr lang="en-US" sz="1200" b="0" i="0" u="none" strike="noStrike" kern="1200" baseline="0" dirty="0" smtClean="0">
                <a:solidFill>
                  <a:schemeClr val="tx1"/>
                </a:solidFill>
                <a:effectLst/>
                <a:latin typeface="+mn-lt"/>
                <a:ea typeface="+mn-ea"/>
                <a:cs typeface="+mn-cs"/>
              </a:rPr>
              <a:t> make our idea successful, </a:t>
            </a:r>
            <a:r>
              <a:rPr lang="en-US" sz="1200" b="0" i="0" u="none" strike="noStrike" kern="1200" dirty="0" smtClean="0">
                <a:solidFill>
                  <a:schemeClr val="tx1"/>
                </a:solidFill>
                <a:effectLst/>
                <a:latin typeface="+mn-lt"/>
                <a:ea typeface="+mn-ea"/>
                <a:cs typeface="+mn-cs"/>
              </a:rPr>
              <a:t>We have done a market survey asking one major question “would you like to see relative information about things that may raise a question on your mind “WHAT’S THAT?” while traveling on the window of a train or bus”? The</a:t>
            </a:r>
            <a:r>
              <a:rPr lang="en-US" sz="1200" b="0" i="0" u="none" strike="noStrike" kern="1200" baseline="0" dirty="0" smtClean="0">
                <a:solidFill>
                  <a:schemeClr val="tx1"/>
                </a:solidFill>
                <a:effectLst/>
                <a:latin typeface="+mn-lt"/>
                <a:ea typeface="+mn-ea"/>
                <a:cs typeface="+mn-cs"/>
              </a:rPr>
              <a:t> feedback was mind-blowing. </a:t>
            </a:r>
            <a:r>
              <a:rPr lang="en-US" sz="1200" b="0" i="0" u="none" strike="noStrike" kern="1200" dirty="0" smtClean="0">
                <a:solidFill>
                  <a:schemeClr val="tx1"/>
                </a:solidFill>
                <a:effectLst/>
                <a:latin typeface="+mn-lt"/>
                <a:ea typeface="+mn-ea"/>
                <a:cs typeface="+mn-cs"/>
              </a:rPr>
              <a:t>96% people was curious about it. Those travelers who usually choose their own private transportation,</a:t>
            </a:r>
            <a:r>
              <a:rPr lang="en-US" sz="1200" b="0" i="0" u="none" strike="noStrike" kern="1200" baseline="0" dirty="0" smtClean="0">
                <a:solidFill>
                  <a:schemeClr val="tx1"/>
                </a:solidFill>
                <a:effectLst/>
                <a:latin typeface="+mn-lt"/>
                <a:ea typeface="+mn-ea"/>
                <a:cs typeface="+mn-cs"/>
              </a:rPr>
              <a:t> they are also very keen to explore cities through smart window. </a:t>
            </a:r>
            <a:r>
              <a:rPr lang="en-US" sz="1200" b="0" i="0" u="none" strike="noStrike" kern="1200" dirty="0" smtClean="0">
                <a:solidFill>
                  <a:schemeClr val="tx1"/>
                </a:solidFill>
                <a:effectLst/>
                <a:latin typeface="+mn-lt"/>
                <a:ea typeface="+mn-ea"/>
                <a:cs typeface="+mn-cs"/>
              </a:rPr>
              <a:t>This enormous response boost our</a:t>
            </a:r>
            <a:r>
              <a:rPr lang="en-US" sz="1200" b="0" i="0" u="none" strike="noStrike" kern="1200" baseline="0" dirty="0" smtClean="0">
                <a:solidFill>
                  <a:schemeClr val="tx1"/>
                </a:solidFill>
                <a:effectLst/>
                <a:latin typeface="+mn-lt"/>
                <a:ea typeface="+mn-ea"/>
                <a:cs typeface="+mn-cs"/>
              </a:rPr>
              <a:t> work and we have done a lot of market research of how we can make it work.</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6</a:t>
            </a:fld>
            <a:endParaRPr lang="en-US" noProof="0" dirty="0"/>
          </a:p>
        </p:txBody>
      </p:sp>
    </p:spTree>
    <p:extLst>
      <p:ext uri="{BB962C8B-B14F-4D97-AF65-F5344CB8AC3E}">
        <p14:creationId xmlns:p14="http://schemas.microsoft.com/office/powerpoint/2010/main" val="222364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From 2015 to 2019, We have</a:t>
            </a:r>
            <a:r>
              <a:rPr lang="en-US" sz="1200" b="0" i="0" u="none" strike="noStrike" kern="1200" baseline="0" dirty="0" smtClean="0">
                <a:solidFill>
                  <a:schemeClr val="tx1"/>
                </a:solidFill>
                <a:effectLst/>
                <a:latin typeface="+mn-lt"/>
                <a:ea typeface="+mn-ea"/>
                <a:cs typeface="+mn-cs"/>
              </a:rPr>
              <a:t> found</a:t>
            </a:r>
            <a:r>
              <a:rPr lang="en-US" sz="1200" b="0" i="0" u="none" strike="noStrike" kern="1200" dirty="0" smtClean="0">
                <a:solidFill>
                  <a:schemeClr val="tx1"/>
                </a:solidFill>
                <a:effectLst/>
                <a:latin typeface="+mn-lt"/>
                <a:ea typeface="+mn-ea"/>
                <a:cs typeface="+mn-cs"/>
              </a:rPr>
              <a:t> the number of travelers has increased gradually but the percentage of public transport user has not increased as expected and least number of people was</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user of bus and train as their transportation medium when</a:t>
            </a:r>
            <a:r>
              <a:rPr lang="en-US" sz="1200" b="0" i="0" u="none" strike="noStrike" kern="1200" baseline="0" dirty="0" smtClean="0">
                <a:solidFill>
                  <a:schemeClr val="tx1"/>
                </a:solidFill>
                <a:effectLst/>
                <a:latin typeface="+mn-lt"/>
                <a:ea typeface="+mn-ea"/>
                <a:cs typeface="+mn-cs"/>
              </a:rPr>
              <a:t> they travel to make vacations</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sz="1200" b="0" i="0" u="none" strike="noStrike" kern="1200" dirty="0" smtClean="0">
                <a:solidFill>
                  <a:schemeClr val="tx1"/>
                </a:solidFill>
                <a:effectLst/>
                <a:latin typeface="+mn-lt"/>
                <a:ea typeface="+mn-ea"/>
                <a:cs typeface="+mn-cs"/>
              </a:rPr>
              <a:t> </a:t>
            </a:r>
            <a:endParaRPr lang="en-US" b="0" dirty="0" smtClean="0">
              <a:effectLst/>
            </a:endParaRPr>
          </a:p>
          <a:p>
            <a:pPr rtl="0"/>
            <a:r>
              <a:rPr lang="en-US" sz="1200" b="0" i="0" u="none" strike="noStrike" kern="1200" dirty="0" smtClean="0">
                <a:solidFill>
                  <a:schemeClr val="tx1"/>
                </a:solidFill>
                <a:effectLst/>
                <a:latin typeface="+mn-lt"/>
                <a:ea typeface="+mn-ea"/>
                <a:cs typeface="+mn-cs"/>
              </a:rPr>
              <a:t>For those years the percentage of travelers who used public transport(Train and bus together) were between 11- 13% of total travelers. Based on our market research we are forecasting to increase that percentage to 20% minimum. We believe the number of public</a:t>
            </a:r>
            <a:r>
              <a:rPr lang="en-US" sz="1200" b="0" i="0" u="none" strike="noStrike" kern="1200" baseline="0" dirty="0" smtClean="0">
                <a:solidFill>
                  <a:schemeClr val="tx1"/>
                </a:solidFill>
                <a:effectLst/>
                <a:latin typeface="+mn-lt"/>
                <a:ea typeface="+mn-ea"/>
                <a:cs typeface="+mn-cs"/>
              </a:rPr>
              <a:t> transport user</a:t>
            </a:r>
            <a:r>
              <a:rPr lang="en-US" sz="1200" b="0" i="0" u="none" strike="noStrike" kern="1200" dirty="0" smtClean="0">
                <a:solidFill>
                  <a:schemeClr val="tx1"/>
                </a:solidFill>
                <a:effectLst/>
                <a:latin typeface="+mn-lt"/>
                <a:ea typeface="+mn-ea"/>
                <a:cs typeface="+mn-cs"/>
              </a:rPr>
              <a:t> will increase 3 million more in a calendar year. I believe This significant growth will have a tremendous impact on the companies who will deploy Smart window onto their vehicles.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Are</a:t>
            </a:r>
            <a:r>
              <a:rPr lang="en-US" sz="1200" b="0" i="0" u="none" strike="noStrike" kern="1200" baseline="0" dirty="0" smtClean="0">
                <a:solidFill>
                  <a:schemeClr val="tx1"/>
                </a:solidFill>
                <a:effectLst/>
                <a:latin typeface="+mn-lt"/>
                <a:ea typeface="+mn-ea"/>
                <a:cs typeface="+mn-cs"/>
              </a:rPr>
              <a:t> you curious? Now, </a:t>
            </a:r>
            <a:r>
              <a:rPr lang="en-US" sz="1200" b="0" i="0" u="none" strike="noStrike" kern="1200" dirty="0" smtClean="0">
                <a:solidFill>
                  <a:schemeClr val="tx1"/>
                </a:solidFill>
                <a:effectLst/>
                <a:latin typeface="+mn-lt"/>
                <a:ea typeface="+mn-ea"/>
                <a:cs typeface="+mn-cs"/>
              </a:rPr>
              <a:t>I would like to invite our Chief</a:t>
            </a:r>
            <a:r>
              <a:rPr lang="en-US" sz="1200" b="0" i="0" u="none" strike="noStrike" kern="1200" baseline="0" dirty="0" smtClean="0">
                <a:solidFill>
                  <a:schemeClr val="tx1"/>
                </a:solidFill>
                <a:effectLst/>
                <a:latin typeface="+mn-lt"/>
                <a:ea typeface="+mn-ea"/>
                <a:cs typeface="+mn-cs"/>
              </a:rPr>
              <a:t> Technology Officer </a:t>
            </a:r>
            <a:r>
              <a:rPr lang="en-US" sz="1200" b="0" i="0" u="none" strike="noStrike" kern="1200" baseline="0" dirty="0" err="1" smtClean="0">
                <a:solidFill>
                  <a:schemeClr val="tx1"/>
                </a:solidFill>
                <a:effectLst/>
                <a:latin typeface="+mn-lt"/>
                <a:ea typeface="+mn-ea"/>
                <a:cs typeface="+mn-cs"/>
              </a:rPr>
              <a:t>Md</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Atikul</a:t>
            </a:r>
            <a:r>
              <a:rPr lang="en-US" sz="1200" b="0" i="0" u="none" strike="noStrike" kern="1200" baseline="0" dirty="0" smtClean="0">
                <a:solidFill>
                  <a:schemeClr val="tx1"/>
                </a:solidFill>
                <a:effectLst/>
                <a:latin typeface="+mn-lt"/>
                <a:ea typeface="+mn-ea"/>
                <a:cs typeface="+mn-cs"/>
              </a:rPr>
              <a:t> Islam </a:t>
            </a:r>
            <a:r>
              <a:rPr lang="en-US" sz="1200" b="0" i="0" u="none" strike="noStrike" kern="1200" dirty="0" smtClean="0">
                <a:solidFill>
                  <a:schemeClr val="tx1"/>
                </a:solidFill>
                <a:effectLst/>
                <a:latin typeface="+mn-lt"/>
                <a:ea typeface="+mn-ea"/>
                <a:cs typeface="+mn-cs"/>
              </a:rPr>
              <a:t>to present a demonstration and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show</a:t>
            </a:r>
            <a:r>
              <a:rPr lang="en-US" sz="1200" b="0" i="0" u="none" strike="noStrike" kern="1200" baseline="0" dirty="0" smtClean="0">
                <a:solidFill>
                  <a:schemeClr val="tx1"/>
                </a:solidFill>
                <a:effectLst/>
                <a:latin typeface="+mn-lt"/>
                <a:ea typeface="+mn-ea"/>
                <a:cs typeface="+mn-cs"/>
              </a:rPr>
              <a:t> us a glimpse of our smart window</a:t>
            </a:r>
            <a:r>
              <a:rPr lang="en-US" sz="1200" b="0" i="0" u="none" strike="noStrike" kern="1200" dirty="0" smtClean="0">
                <a:solidFill>
                  <a:schemeClr val="tx1"/>
                </a:solidFill>
                <a:effectLst/>
                <a:latin typeface="+mn-lt"/>
                <a:ea typeface="+mn-ea"/>
                <a:cs typeface="+mn-cs"/>
              </a:rPr>
              <a: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7</a:t>
            </a:fld>
            <a:endParaRPr lang="en-US" noProof="0" dirty="0"/>
          </a:p>
        </p:txBody>
      </p:sp>
    </p:spTree>
    <p:extLst>
      <p:ext uri="{BB962C8B-B14F-4D97-AF65-F5344CB8AC3E}">
        <p14:creationId xmlns:p14="http://schemas.microsoft.com/office/powerpoint/2010/main" val="398237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Here is our beautiful User Interface. This is exactly, What the travelers will see.  On the top of the display we are providing general information such as weather, time, location, And vehicle speed. A GPS based speedometer will be integrated on the vehicle. To display information regarding point of interest there are three panel. The bigger panel among others is the main focus area and displays most of the information like point of interest, entertaining activities, direction. The panel of the right side will be used as currently found point of interest it will be used as a queue. Below the main panel is  the area which will be used to display upcoming point of interests. Apart from point of interest, The smart window also have some other features depending on the user request. The last one is for applications panel. Passengers will be able to use various application throughout the entire travel duration.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9</a:t>
            </a:fld>
            <a:endParaRPr lang="en-US" noProof="0" dirty="0"/>
          </a:p>
        </p:txBody>
      </p:sp>
    </p:spTree>
    <p:extLst>
      <p:ext uri="{BB962C8B-B14F-4D97-AF65-F5344CB8AC3E}">
        <p14:creationId xmlns:p14="http://schemas.microsoft.com/office/powerpoint/2010/main" val="417621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At this point, as a passenger I can see a structure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that seems interesting and I saw that very building is in the coming next panel. As a passenger, Normally being curious about the building yet no information is known.</a:t>
            </a:r>
            <a:endParaRPr lang="en-US" dirty="0"/>
          </a:p>
        </p:txBody>
      </p:sp>
      <p:sp>
        <p:nvSpPr>
          <p:cNvPr id="4" name="Slide Number Placeholder 3"/>
          <p:cNvSpPr>
            <a:spLocks noGrp="1"/>
          </p:cNvSpPr>
          <p:nvPr>
            <p:ph type="sldNum" sz="quarter" idx="10"/>
          </p:nvPr>
        </p:nvSpPr>
        <p:spPr/>
        <p:txBody>
          <a:bodyPr/>
          <a:lstStyle/>
          <a:p>
            <a:fld id="{1734D747-9380-41EE-9946-EC9EC0CA5D1E}" type="slidenum">
              <a:rPr lang="en-US" noProof="0" smtClean="0"/>
              <a:t>10</a:t>
            </a:fld>
            <a:endParaRPr lang="en-US" noProof="0" dirty="0"/>
          </a:p>
        </p:txBody>
      </p:sp>
    </p:spTree>
    <p:extLst>
      <p:ext uri="{BB962C8B-B14F-4D97-AF65-F5344CB8AC3E}">
        <p14:creationId xmlns:p14="http://schemas.microsoft.com/office/powerpoint/2010/main" val="417634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2018003" y="2438458"/>
            <a:ext cx="7544740" cy="1825894"/>
          </a:xfrm>
        </p:spPr>
        <p:txBody>
          <a:bodyPr/>
          <a:lstStyle/>
          <a:p>
            <a:pPr algn="ctr"/>
            <a:r>
              <a:rPr lang="en-US" sz="9600" dirty="0" smtClean="0"/>
              <a:t>Hi</a:t>
            </a:r>
            <a:endParaRPr lang="en-US" sz="9600" dirty="0"/>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63475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24"/>
            <a:ext cx="12192000" cy="6882048"/>
          </a:xfrm>
          <a:prstGeom prst="rect">
            <a:avLst/>
          </a:prstGeom>
        </p:spPr>
      </p:pic>
    </p:spTree>
    <p:extLst>
      <p:ext uri="{BB962C8B-B14F-4D97-AF65-F5344CB8AC3E}">
        <p14:creationId xmlns:p14="http://schemas.microsoft.com/office/powerpoint/2010/main" val="2857304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831991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88"/>
            <a:ext cx="12192000" cy="6896373"/>
          </a:xfrm>
          <a:prstGeom prst="rect">
            <a:avLst/>
          </a:prstGeom>
        </p:spPr>
      </p:pic>
    </p:spTree>
    <p:extLst>
      <p:ext uri="{BB962C8B-B14F-4D97-AF65-F5344CB8AC3E}">
        <p14:creationId xmlns:p14="http://schemas.microsoft.com/office/powerpoint/2010/main" val="1955976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smtClean="0"/>
              <a:pPr/>
              <a:t>14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312" y="1449230"/>
            <a:ext cx="3945492" cy="3870527"/>
          </a:xfrm>
          <a:prstGeom prst="rect">
            <a:avLst/>
          </a:prstGeom>
        </p:spPr>
      </p:pic>
      <p:sp>
        <p:nvSpPr>
          <p:cNvPr id="8" name="TextBox 7"/>
          <p:cNvSpPr txBox="1"/>
          <p:nvPr/>
        </p:nvSpPr>
        <p:spPr>
          <a:xfrm>
            <a:off x="2127903" y="3199827"/>
            <a:ext cx="4993409" cy="523220"/>
          </a:xfrm>
          <a:prstGeom prst="rect">
            <a:avLst/>
          </a:prstGeom>
          <a:noFill/>
        </p:spPr>
        <p:txBody>
          <a:bodyPr wrap="square" rtlCol="0">
            <a:spAutoFit/>
          </a:bodyPr>
          <a:lstStyle/>
          <a:p>
            <a:r>
              <a:rPr lang="en-US" sz="2800" b="1" dirty="0" smtClean="0">
                <a:solidFill>
                  <a:schemeClr val="bg2">
                    <a:lumMod val="20000"/>
                    <a:lumOff val="80000"/>
                  </a:schemeClr>
                </a:solidFill>
              </a:rPr>
              <a:t>How will we make money ? </a:t>
            </a:r>
            <a:endParaRPr lang="en-US" sz="2800" b="1" dirty="0">
              <a:solidFill>
                <a:schemeClr val="bg2">
                  <a:lumMod val="20000"/>
                  <a:lumOff val="80000"/>
                </a:schemeClr>
              </a:solidFill>
            </a:endParaRP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596" y="2921922"/>
            <a:ext cx="2110812" cy="1162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1158" y="2921922"/>
            <a:ext cx="2033900" cy="1144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1808" y="2939906"/>
            <a:ext cx="2170633" cy="1129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126" y="2939906"/>
            <a:ext cx="2093720" cy="1177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EDC7217-2779-44E0-9E6D-3B3879516A1D}"/>
              </a:ext>
            </a:extLst>
          </p:cNvPr>
          <p:cNvSpPr>
            <a:spLocks noGrp="1"/>
          </p:cNvSpPr>
          <p:nvPr>
            <p:ph type="sldNum" sz="quarter" idx="12"/>
          </p:nvPr>
        </p:nvSpPr>
        <p:spPr/>
        <p:txBody>
          <a:bodyPr/>
          <a:lstStyle/>
          <a:p>
            <a:fld id="{C263D6C4-4840-40CC-AC84-17E24B3B7BDE}"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056" y="1426549"/>
            <a:ext cx="2468880" cy="13898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936" y="2948300"/>
            <a:ext cx="3001198" cy="11137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34" y="4193941"/>
            <a:ext cx="1872954" cy="1454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E8EEB296-8554-4D20-B3B8-C0BBC380A58D}"/>
              </a:ext>
            </a:extLst>
          </p:cNvPr>
          <p:cNvGraphicFramePr>
            <a:graphicFrameLocks noGrp="1"/>
          </p:cNvGraphicFramePr>
          <p:nvPr>
            <p:extLst>
              <p:ext uri="{D42A27DB-BD31-4B8C-83A1-F6EECF244321}">
                <p14:modId xmlns:p14="http://schemas.microsoft.com/office/powerpoint/2010/main" val="1740351324"/>
              </p:ext>
            </p:extLst>
          </p:nvPr>
        </p:nvGraphicFramePr>
        <p:xfrm>
          <a:off x="1096116" y="1677279"/>
          <a:ext cx="9931398" cy="2926080"/>
        </p:xfrm>
        <a:graphic>
          <a:graphicData uri="http://schemas.openxmlformats.org/drawingml/2006/table">
            <a:tbl>
              <a:tblPr firstRow="1" bandRow="1">
                <a:tableStyleId>{5C22544A-7EE6-4342-B048-85BDC9FD1C3A}</a:tableStyleId>
              </a:tblPr>
              <a:tblGrid>
                <a:gridCol w="1655233">
                  <a:extLst>
                    <a:ext uri="{9D8B030D-6E8A-4147-A177-3AD203B41FA5}">
                      <a16:colId xmlns:a16="http://schemas.microsoft.com/office/drawing/2014/main" xmlns="" val="3958763047"/>
                    </a:ext>
                  </a:extLst>
                </a:gridCol>
                <a:gridCol w="1655233">
                  <a:extLst>
                    <a:ext uri="{9D8B030D-6E8A-4147-A177-3AD203B41FA5}">
                      <a16:colId xmlns:a16="http://schemas.microsoft.com/office/drawing/2014/main" xmlns="" val="2142413189"/>
                    </a:ext>
                  </a:extLst>
                </a:gridCol>
                <a:gridCol w="1655233">
                  <a:extLst>
                    <a:ext uri="{9D8B030D-6E8A-4147-A177-3AD203B41FA5}">
                      <a16:colId xmlns:a16="http://schemas.microsoft.com/office/drawing/2014/main" xmlns="" val="3559833401"/>
                    </a:ext>
                  </a:extLst>
                </a:gridCol>
                <a:gridCol w="1655233">
                  <a:extLst>
                    <a:ext uri="{9D8B030D-6E8A-4147-A177-3AD203B41FA5}">
                      <a16:colId xmlns:a16="http://schemas.microsoft.com/office/drawing/2014/main" xmlns="" val="82523989"/>
                    </a:ext>
                  </a:extLst>
                </a:gridCol>
                <a:gridCol w="1655233">
                  <a:extLst>
                    <a:ext uri="{9D8B030D-6E8A-4147-A177-3AD203B41FA5}">
                      <a16:colId xmlns:a16="http://schemas.microsoft.com/office/drawing/2014/main" xmlns="" val="3211310719"/>
                    </a:ext>
                  </a:extLst>
                </a:gridCol>
                <a:gridCol w="1655233">
                  <a:extLst>
                    <a:ext uri="{9D8B030D-6E8A-4147-A177-3AD203B41FA5}">
                      <a16:colId xmlns:a16="http://schemas.microsoft.com/office/drawing/2014/main" xmlns="" val="4160613981"/>
                    </a:ext>
                  </a:extLst>
                </a:gridCol>
              </a:tblGrid>
              <a:tr h="640080">
                <a:tc gridSpan="6">
                  <a:txBody>
                    <a:bodyPr/>
                    <a:lstStyle/>
                    <a:p>
                      <a:pPr algn="ctr"/>
                      <a:r>
                        <a:rPr lang="en-GB" sz="1600" b="0" dirty="0" smtClean="0">
                          <a:latin typeface="+mn-lt"/>
                          <a:cs typeface="Arial" panose="020B0604020202020204" pitchFamily="34" charset="0"/>
                        </a:rPr>
                        <a:t>Financial</a:t>
                      </a:r>
                      <a:r>
                        <a:rPr lang="en-GB" sz="1600" b="0" baseline="0" dirty="0" smtClean="0">
                          <a:latin typeface="+mn-lt"/>
                          <a:cs typeface="Arial" panose="020B0604020202020204" pitchFamily="34" charset="0"/>
                        </a:rPr>
                        <a:t> Overview (in million)</a:t>
                      </a:r>
                      <a:endParaRPr lang="en-GB" sz="1600" b="0" dirty="0">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78127171"/>
                  </a:ext>
                </a:extLst>
              </a:tr>
              <a:tr h="640080">
                <a:tc>
                  <a:txBody>
                    <a:bodyPr/>
                    <a:lstStyle/>
                    <a:p>
                      <a:pPr algn="ct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dirty="0" smtClean="0">
                          <a:solidFill>
                            <a:schemeClr val="tx2">
                              <a:lumMod val="20000"/>
                              <a:lumOff val="80000"/>
                            </a:schemeClr>
                          </a:solidFill>
                          <a:latin typeface="+mn-lt"/>
                          <a:cs typeface="Arial" panose="020B0604020202020204" pitchFamily="34" charset="0"/>
                        </a:rPr>
                        <a:t>1</a:t>
                      </a:r>
                      <a:r>
                        <a:rPr lang="en-GB" sz="1600" b="0" baseline="30000" dirty="0" smtClean="0">
                          <a:solidFill>
                            <a:schemeClr val="tx2">
                              <a:lumMod val="20000"/>
                              <a:lumOff val="80000"/>
                            </a:schemeClr>
                          </a:solidFill>
                          <a:latin typeface="+mn-lt"/>
                          <a:cs typeface="Arial" panose="020B0604020202020204" pitchFamily="34" charset="0"/>
                        </a:rPr>
                        <a:t>st</a:t>
                      </a:r>
                      <a:r>
                        <a:rPr lang="en-GB" sz="1600" b="0" baseline="0" dirty="0" smtClean="0">
                          <a:solidFill>
                            <a:schemeClr val="tx2">
                              <a:lumMod val="20000"/>
                              <a:lumOff val="80000"/>
                            </a:schemeClr>
                          </a:solidFill>
                          <a:latin typeface="+mn-lt"/>
                          <a:cs typeface="Arial" panose="020B0604020202020204" pitchFamily="34" charset="0"/>
                        </a:rPr>
                        <a:t> year</a:t>
                      </a: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2">
                              <a:lumMod val="20000"/>
                              <a:lumOff val="80000"/>
                            </a:schemeClr>
                          </a:solidFill>
                          <a:latin typeface="+mn-lt"/>
                          <a:cs typeface="Arial" panose="020B0604020202020204" pitchFamily="34" charset="0"/>
                        </a:rPr>
                        <a:t>2</a:t>
                      </a:r>
                      <a:r>
                        <a:rPr lang="en-US" sz="1600" b="0" baseline="30000" dirty="0" smtClean="0">
                          <a:solidFill>
                            <a:schemeClr val="tx2">
                              <a:lumMod val="20000"/>
                              <a:lumOff val="80000"/>
                            </a:schemeClr>
                          </a:solidFill>
                          <a:latin typeface="+mn-lt"/>
                          <a:cs typeface="Arial" panose="020B0604020202020204" pitchFamily="34" charset="0"/>
                        </a:rPr>
                        <a:t>nd</a:t>
                      </a:r>
                      <a:r>
                        <a:rPr lang="en-US" sz="1600" b="0" dirty="0" smtClean="0">
                          <a:solidFill>
                            <a:schemeClr val="tx2">
                              <a:lumMod val="20000"/>
                              <a:lumOff val="80000"/>
                            </a:schemeClr>
                          </a:solidFill>
                          <a:latin typeface="+mn-lt"/>
                          <a:cs typeface="Arial" panose="020B0604020202020204" pitchFamily="34" charset="0"/>
                        </a:rPr>
                        <a:t> year</a:t>
                      </a: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2">
                              <a:lumMod val="20000"/>
                              <a:lumOff val="80000"/>
                            </a:schemeClr>
                          </a:solidFill>
                          <a:latin typeface="+mn-lt"/>
                          <a:cs typeface="Arial" panose="020B0604020202020204" pitchFamily="34" charset="0"/>
                        </a:rPr>
                        <a:t>3</a:t>
                      </a:r>
                      <a:r>
                        <a:rPr lang="en-US" sz="1600" b="0" baseline="30000" dirty="0" smtClean="0">
                          <a:solidFill>
                            <a:schemeClr val="tx2">
                              <a:lumMod val="20000"/>
                              <a:lumOff val="80000"/>
                            </a:schemeClr>
                          </a:solidFill>
                          <a:latin typeface="+mn-lt"/>
                          <a:cs typeface="Arial" panose="020B0604020202020204" pitchFamily="34" charset="0"/>
                        </a:rPr>
                        <a:t>rd</a:t>
                      </a:r>
                      <a:r>
                        <a:rPr lang="en-US" sz="1600" b="0" dirty="0" smtClean="0">
                          <a:solidFill>
                            <a:schemeClr val="tx2">
                              <a:lumMod val="20000"/>
                              <a:lumOff val="80000"/>
                            </a:schemeClr>
                          </a:solidFill>
                          <a:latin typeface="+mn-lt"/>
                          <a:cs typeface="Arial" panose="020B0604020202020204" pitchFamily="34" charset="0"/>
                        </a:rPr>
                        <a:t> year</a:t>
                      </a: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2">
                              <a:lumMod val="20000"/>
                              <a:lumOff val="80000"/>
                            </a:schemeClr>
                          </a:solidFill>
                          <a:latin typeface="+mn-lt"/>
                          <a:cs typeface="Arial" panose="020B0604020202020204" pitchFamily="34" charset="0"/>
                        </a:rPr>
                        <a:t>4</a:t>
                      </a:r>
                      <a:r>
                        <a:rPr lang="en-US" sz="1600" b="0" baseline="30000" dirty="0" smtClean="0">
                          <a:solidFill>
                            <a:schemeClr val="tx2">
                              <a:lumMod val="20000"/>
                              <a:lumOff val="80000"/>
                            </a:schemeClr>
                          </a:solidFill>
                          <a:latin typeface="+mn-lt"/>
                          <a:cs typeface="Arial" panose="020B0604020202020204" pitchFamily="34" charset="0"/>
                        </a:rPr>
                        <a:t>th</a:t>
                      </a:r>
                      <a:r>
                        <a:rPr lang="en-US" sz="1600" b="0" dirty="0" smtClean="0">
                          <a:solidFill>
                            <a:schemeClr val="tx2">
                              <a:lumMod val="20000"/>
                              <a:lumOff val="80000"/>
                            </a:schemeClr>
                          </a:solidFill>
                          <a:latin typeface="+mn-lt"/>
                          <a:cs typeface="Arial" panose="020B0604020202020204" pitchFamily="34" charset="0"/>
                        </a:rPr>
                        <a:t> year</a:t>
                      </a: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smtClean="0">
                          <a:solidFill>
                            <a:schemeClr val="tx2">
                              <a:lumMod val="20000"/>
                              <a:lumOff val="80000"/>
                            </a:schemeClr>
                          </a:solidFill>
                          <a:latin typeface="+mn-lt"/>
                          <a:cs typeface="Arial" panose="020B0604020202020204" pitchFamily="34" charset="0"/>
                        </a:rPr>
                        <a:t>5</a:t>
                      </a:r>
                      <a:r>
                        <a:rPr lang="en-GB" sz="1600" b="0" baseline="30000" dirty="0" smtClean="0">
                          <a:solidFill>
                            <a:schemeClr val="tx2">
                              <a:lumMod val="20000"/>
                              <a:lumOff val="80000"/>
                            </a:schemeClr>
                          </a:solidFill>
                          <a:latin typeface="+mn-lt"/>
                          <a:cs typeface="Arial" panose="020B0604020202020204" pitchFamily="34" charset="0"/>
                        </a:rPr>
                        <a:t>th</a:t>
                      </a:r>
                      <a:r>
                        <a:rPr lang="en-GB" sz="1600" b="0" dirty="0" smtClean="0">
                          <a:solidFill>
                            <a:schemeClr val="tx2">
                              <a:lumMod val="20000"/>
                              <a:lumOff val="80000"/>
                            </a:schemeClr>
                          </a:solidFill>
                          <a:latin typeface="+mn-lt"/>
                          <a:cs typeface="Arial" panose="020B0604020202020204" pitchFamily="34" charset="0"/>
                        </a:rPr>
                        <a:t> year</a:t>
                      </a:r>
                      <a:endParaRPr lang="en-GB" sz="1600" b="0" dirty="0">
                        <a:solidFill>
                          <a:schemeClr val="tx2">
                            <a:lumMod val="20000"/>
                            <a:lumOff val="80000"/>
                          </a:schemeClr>
                        </a:solidFill>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66630617"/>
                  </a:ext>
                </a:extLst>
              </a:tr>
              <a:tr h="548640">
                <a:tc>
                  <a:txBody>
                    <a:bodyPr/>
                    <a:lstStyle/>
                    <a:p>
                      <a:pPr algn="ctr"/>
                      <a:r>
                        <a:rPr lang="en-GB" sz="1400" dirty="0" smtClean="0">
                          <a:solidFill>
                            <a:schemeClr val="tx2">
                              <a:lumMod val="20000"/>
                              <a:lumOff val="80000"/>
                            </a:schemeClr>
                          </a:solidFill>
                          <a:latin typeface="+mn-lt"/>
                        </a:rPr>
                        <a:t>Revenue</a:t>
                      </a:r>
                      <a:endParaRPr lang="en-GB" sz="1400" dirty="0">
                        <a:solidFill>
                          <a:schemeClr val="tx2">
                            <a:lumMod val="20000"/>
                            <a:lumOff val="80000"/>
                          </a:schemeClr>
                        </a:solidFill>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3.6</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7.8</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12</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16.2</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20.4</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xmlns="" val="3446274366"/>
                  </a:ext>
                </a:extLst>
              </a:tr>
              <a:tr h="548640">
                <a:tc>
                  <a:txBody>
                    <a:bodyPr/>
                    <a:lstStyle/>
                    <a:p>
                      <a:pPr algn="ctr"/>
                      <a:r>
                        <a:rPr lang="en-GB" sz="1400" dirty="0" smtClean="0">
                          <a:solidFill>
                            <a:schemeClr val="tx2">
                              <a:lumMod val="20000"/>
                              <a:lumOff val="80000"/>
                            </a:schemeClr>
                          </a:solidFill>
                          <a:latin typeface="+mn-lt"/>
                        </a:rPr>
                        <a:t>Expenses</a:t>
                      </a:r>
                      <a:endParaRPr lang="en-GB" sz="1400" dirty="0">
                        <a:solidFill>
                          <a:schemeClr val="tx2">
                            <a:lumMod val="20000"/>
                            <a:lumOff val="80000"/>
                          </a:schemeClr>
                        </a:solidFill>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pPr algn="ctr"/>
                      <a:r>
                        <a:rPr lang="en-GB" sz="1400" dirty="0" smtClean="0">
                          <a:solidFill>
                            <a:schemeClr val="tx2">
                              <a:lumMod val="20000"/>
                              <a:lumOff val="80000"/>
                            </a:schemeClr>
                          </a:solidFill>
                          <a:latin typeface="+mn-lt"/>
                        </a:rPr>
                        <a:t>2.7</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pPr algn="ctr"/>
                      <a:r>
                        <a:rPr lang="en-GB" sz="1400" dirty="0" smtClean="0">
                          <a:solidFill>
                            <a:schemeClr val="tx2">
                              <a:lumMod val="20000"/>
                              <a:lumOff val="80000"/>
                            </a:schemeClr>
                          </a:solidFill>
                          <a:latin typeface="+mn-lt"/>
                        </a:rPr>
                        <a:t>5.2</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pPr algn="ctr"/>
                      <a:r>
                        <a:rPr lang="en-GB" sz="1400" dirty="0" smtClean="0">
                          <a:solidFill>
                            <a:schemeClr val="tx2">
                              <a:lumMod val="20000"/>
                              <a:lumOff val="80000"/>
                            </a:schemeClr>
                          </a:solidFill>
                          <a:latin typeface="+mn-lt"/>
                        </a:rPr>
                        <a:t>7.7</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pPr algn="ctr"/>
                      <a:r>
                        <a:rPr lang="en-GB" sz="1400" dirty="0" smtClean="0">
                          <a:solidFill>
                            <a:schemeClr val="tx2">
                              <a:lumMod val="20000"/>
                              <a:lumOff val="80000"/>
                            </a:schemeClr>
                          </a:solidFill>
                          <a:latin typeface="+mn-lt"/>
                        </a:rPr>
                        <a:t>10.2</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pPr algn="ctr"/>
                      <a:r>
                        <a:rPr lang="en-GB" sz="1400" dirty="0" smtClean="0">
                          <a:solidFill>
                            <a:schemeClr val="tx2">
                              <a:lumMod val="20000"/>
                              <a:lumOff val="80000"/>
                            </a:schemeClr>
                          </a:solidFill>
                          <a:latin typeface="+mn-lt"/>
                        </a:rPr>
                        <a:t>12.7</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xmlns="" val="1758271508"/>
                  </a:ext>
                </a:extLst>
              </a:tr>
              <a:tr h="548640">
                <a:tc>
                  <a:txBody>
                    <a:bodyPr/>
                    <a:lstStyle/>
                    <a:p>
                      <a:pPr algn="ctr"/>
                      <a:r>
                        <a:rPr lang="en-GB" sz="1400" dirty="0" smtClean="0">
                          <a:solidFill>
                            <a:schemeClr val="tx2">
                              <a:lumMod val="20000"/>
                              <a:lumOff val="80000"/>
                            </a:schemeClr>
                          </a:solidFill>
                          <a:latin typeface="+mn-lt"/>
                        </a:rPr>
                        <a:t>Net Income</a:t>
                      </a:r>
                      <a:endParaRPr lang="en-GB" sz="1400" dirty="0">
                        <a:solidFill>
                          <a:schemeClr val="tx2">
                            <a:lumMod val="20000"/>
                            <a:lumOff val="80000"/>
                          </a:schemeClr>
                        </a:solidFill>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0.9</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t>2.6</a:t>
                      </a:r>
                    </a:p>
                    <a:p>
                      <a:pPr algn="ctr"/>
                      <a:r>
                        <a:rPr lang="en-GB" sz="1200" dirty="0" smtClean="0"/>
                        <a:t>(Break Even)</a:t>
                      </a:r>
                      <a:endParaRPr lang="en-GB" sz="1200" dirty="0"/>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00"/>
                    </a:solidFill>
                  </a:tcPr>
                </a:tc>
                <a:tc>
                  <a:txBody>
                    <a:bodyPr/>
                    <a:lstStyle/>
                    <a:p>
                      <a:pPr algn="ctr"/>
                      <a:r>
                        <a:rPr lang="en-GB" sz="1400" dirty="0" smtClean="0">
                          <a:solidFill>
                            <a:schemeClr val="tx2">
                              <a:lumMod val="20000"/>
                              <a:lumOff val="80000"/>
                            </a:schemeClr>
                          </a:solidFill>
                          <a:latin typeface="+mn-lt"/>
                        </a:rPr>
                        <a:t>4.3</a:t>
                      </a:r>
                    </a:p>
                    <a:p>
                      <a:pPr algn="ctr"/>
                      <a:r>
                        <a:rPr lang="en-GB" sz="1200" dirty="0" smtClean="0">
                          <a:solidFill>
                            <a:schemeClr val="tx2">
                              <a:lumMod val="20000"/>
                              <a:lumOff val="80000"/>
                            </a:schemeClr>
                          </a:solidFill>
                          <a:latin typeface="+mn-lt"/>
                        </a:rPr>
                        <a:t>(Profitability)</a:t>
                      </a:r>
                      <a:endParaRPr lang="en-GB" sz="12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00B050"/>
                    </a:solidFill>
                  </a:tcPr>
                </a:tc>
                <a:tc>
                  <a:txBody>
                    <a:bodyPr/>
                    <a:lstStyle/>
                    <a:p>
                      <a:pPr algn="ctr"/>
                      <a:r>
                        <a:rPr lang="en-GB" sz="1400" dirty="0" smtClean="0">
                          <a:solidFill>
                            <a:schemeClr val="tx2">
                              <a:lumMod val="20000"/>
                              <a:lumOff val="80000"/>
                            </a:schemeClr>
                          </a:solidFill>
                          <a:latin typeface="+mn-lt"/>
                        </a:rPr>
                        <a:t>6</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r>
                        <a:rPr lang="en-GB" sz="1400" dirty="0" smtClean="0">
                          <a:solidFill>
                            <a:schemeClr val="tx2">
                              <a:lumMod val="20000"/>
                              <a:lumOff val="80000"/>
                            </a:schemeClr>
                          </a:solidFill>
                          <a:latin typeface="+mn-lt"/>
                        </a:rPr>
                        <a:t>7.7</a:t>
                      </a:r>
                      <a:endParaRPr lang="en-GB" sz="1400" dirty="0">
                        <a:solidFill>
                          <a:schemeClr val="tx2">
                            <a:lumMod val="20000"/>
                            <a:lumOff val="80000"/>
                          </a:schemeClr>
                        </a:solidFill>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xmlns="" val="3736384641"/>
                  </a:ext>
                </a:extLst>
              </a:tr>
            </a:tbl>
          </a:graphicData>
        </a:graphic>
      </p:graphicFrame>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D90B5C6-1CB0-445E-99D1-8E2FE8C59B50}"/>
              </a:ext>
            </a:extLst>
          </p:cNvPr>
          <p:cNvSpPr>
            <a:spLocks noGrp="1"/>
          </p:cNvSpPr>
          <p:nvPr>
            <p:ph type="sldNum" sz="quarter" idx="12"/>
          </p:nvPr>
        </p:nvSpPr>
        <p:spPr/>
        <p:txBody>
          <a:bodyPr/>
          <a:lstStyle/>
          <a:p>
            <a:fld id="{C263D6C4-4840-40CC-AC84-17E24B3B7BDE}" type="slidenum">
              <a:rPr lang="en-US" smtClean="0"/>
              <a:pPr/>
              <a:t>18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178" y="1469876"/>
            <a:ext cx="6575990" cy="43839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785600" y="6315075"/>
            <a:ext cx="406400" cy="365125"/>
          </a:xfrm>
        </p:spPr>
        <p:txBody>
          <a:bodyPr/>
          <a:lstStyle/>
          <a:p>
            <a:fld id="{C263D6C4-4840-40CC-AC84-17E24B3B7BDE}" type="slidenum">
              <a:rPr lang="en-US" noProof="0" smtClean="0"/>
              <a:pPr/>
              <a:t>19</a:t>
            </a:fld>
            <a:endParaRPr lang="en-US" noProof="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55" y="2367185"/>
            <a:ext cx="2261850" cy="2354366"/>
          </a:xfrm>
          <a:prstGeom prst="rect">
            <a:avLst/>
          </a:prstGeom>
        </p:spPr>
      </p:pic>
      <p:sp>
        <p:nvSpPr>
          <p:cNvPr id="26" name="Rectangle 25"/>
          <p:cNvSpPr/>
          <p:nvPr/>
        </p:nvSpPr>
        <p:spPr>
          <a:xfrm>
            <a:off x="6828090" y="1025495"/>
            <a:ext cx="45719" cy="492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322253" y="2109383"/>
            <a:ext cx="3623417" cy="2754600"/>
          </a:xfrm>
          <a:prstGeom prst="rect">
            <a:avLst/>
          </a:prstGeom>
          <a:noFill/>
        </p:spPr>
        <p:txBody>
          <a:bodyPr wrap="square" rtlCol="0">
            <a:spAutoFit/>
          </a:bodyPr>
          <a:lstStyle/>
          <a:p>
            <a:r>
              <a:rPr lang="en-US" sz="2000" b="1" dirty="0" smtClean="0">
                <a:solidFill>
                  <a:schemeClr val="tx2">
                    <a:lumMod val="20000"/>
                    <a:lumOff val="80000"/>
                  </a:schemeClr>
                </a:solidFill>
              </a:rPr>
              <a:t>SEA Quasar</a:t>
            </a:r>
          </a:p>
          <a:p>
            <a:endParaRPr lang="en-US" dirty="0" smtClean="0">
              <a:solidFill>
                <a:schemeClr val="tx2">
                  <a:lumMod val="20000"/>
                  <a:lumOff val="80000"/>
                </a:schemeClr>
              </a:solidFill>
            </a:endParaRPr>
          </a:p>
          <a:p>
            <a:pPr>
              <a:lnSpc>
                <a:spcPct val="150000"/>
              </a:lnSpc>
            </a:pPr>
            <a:r>
              <a:rPr lang="en-US" dirty="0" smtClean="0">
                <a:solidFill>
                  <a:schemeClr val="tx2">
                    <a:lumMod val="20000"/>
                    <a:lumOff val="80000"/>
                  </a:schemeClr>
                </a:solidFill>
              </a:rPr>
              <a:t>E-mail – info@seaquasar.de</a:t>
            </a:r>
          </a:p>
          <a:p>
            <a:pPr>
              <a:lnSpc>
                <a:spcPct val="150000"/>
              </a:lnSpc>
            </a:pPr>
            <a:r>
              <a:rPr lang="en-US" dirty="0" smtClean="0">
                <a:solidFill>
                  <a:schemeClr val="tx2">
                    <a:lumMod val="20000"/>
                    <a:lumOff val="80000"/>
                  </a:schemeClr>
                </a:solidFill>
              </a:rPr>
              <a:t>Phone – 017658869381</a:t>
            </a:r>
          </a:p>
          <a:p>
            <a:pPr>
              <a:lnSpc>
                <a:spcPct val="150000"/>
              </a:lnSpc>
            </a:pPr>
            <a:r>
              <a:rPr lang="en-US" dirty="0" smtClean="0">
                <a:solidFill>
                  <a:schemeClr val="tx2">
                    <a:lumMod val="20000"/>
                    <a:lumOff val="80000"/>
                  </a:schemeClr>
                </a:solidFill>
              </a:rPr>
              <a:t>Web – www.seaquasar.de</a:t>
            </a:r>
          </a:p>
          <a:p>
            <a:pPr>
              <a:lnSpc>
                <a:spcPct val="150000"/>
              </a:lnSpc>
            </a:pPr>
            <a:r>
              <a:rPr lang="en-US" dirty="0" err="1" smtClean="0">
                <a:solidFill>
                  <a:schemeClr val="tx2">
                    <a:lumMod val="20000"/>
                    <a:lumOff val="80000"/>
                  </a:schemeClr>
                </a:solidFill>
              </a:rPr>
              <a:t>Reichenhainer</a:t>
            </a:r>
            <a:r>
              <a:rPr lang="en-US" dirty="0" smtClean="0">
                <a:solidFill>
                  <a:schemeClr val="tx2">
                    <a:lumMod val="20000"/>
                    <a:lumOff val="80000"/>
                  </a:schemeClr>
                </a:solidFill>
              </a:rPr>
              <a:t> Str. 51</a:t>
            </a:r>
          </a:p>
          <a:p>
            <a:pPr>
              <a:lnSpc>
                <a:spcPct val="150000"/>
              </a:lnSpc>
            </a:pPr>
            <a:r>
              <a:rPr lang="en-US" dirty="0" smtClean="0">
                <a:solidFill>
                  <a:schemeClr val="tx2">
                    <a:lumMod val="20000"/>
                    <a:lumOff val="80000"/>
                  </a:schemeClr>
                </a:solidFill>
              </a:rPr>
              <a:t>09126, Chemnitz, Germany</a:t>
            </a:r>
            <a:endParaRPr lang="en-US" dirty="0">
              <a:solidFill>
                <a:schemeClr val="tx2">
                  <a:lumMod val="20000"/>
                  <a:lumOff val="80000"/>
                </a:schemeClr>
              </a:solidFill>
            </a:endParaRPr>
          </a:p>
        </p:txBody>
      </p:sp>
    </p:spTree>
    <p:extLst>
      <p:ext uri="{BB962C8B-B14F-4D97-AF65-F5344CB8AC3E}">
        <p14:creationId xmlns:p14="http://schemas.microsoft.com/office/powerpoint/2010/main" val="1332389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827666" y="4406525"/>
            <a:ext cx="7781544" cy="859055"/>
          </a:xfrm>
        </p:spPr>
        <p:txBody>
          <a:bodyPr/>
          <a:lstStyle/>
          <a:p>
            <a:r>
              <a:rPr lang="en-US" dirty="0" smtClean="0"/>
              <a:t>SEA Quasar</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a:spLocks noGrp="1"/>
          </p:cNvSpPr>
          <p:nvPr>
            <p:ph type="body" idx="1"/>
          </p:nvPr>
        </p:nvSpPr>
        <p:spPr>
          <a:xfrm>
            <a:off x="5386758" y="3371834"/>
            <a:ext cx="7205556" cy="909609"/>
          </a:xfrm>
        </p:spPr>
        <p:txBody>
          <a:bodyPr>
            <a:normAutofit/>
          </a:bodyPr>
          <a:lstStyle/>
          <a:p>
            <a:r>
              <a:rPr lang="en-US" sz="2000" b="1" dirty="0" smtClean="0"/>
              <a:t>Abdullah Al Noman</a:t>
            </a:r>
          </a:p>
          <a:p>
            <a:r>
              <a:rPr lang="en-US" dirty="0"/>
              <a:t>CEO</a:t>
            </a: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66" y="742570"/>
            <a:ext cx="3675968" cy="3826326"/>
          </a:xfrm>
          <a:prstGeom prst="rect">
            <a:avLst/>
          </a:prstGeom>
        </p:spPr>
      </p:pic>
      <p:cxnSp>
        <p:nvCxnSpPr>
          <p:cNvPr id="7" name="Straight Connector 6"/>
          <p:cNvCxnSpPr/>
          <p:nvPr/>
        </p:nvCxnSpPr>
        <p:spPr>
          <a:xfrm>
            <a:off x="4718438" y="709308"/>
            <a:ext cx="0" cy="540922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720" y="1564489"/>
            <a:ext cx="1525424" cy="15254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704" y="1564489"/>
            <a:ext cx="1566768" cy="15254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617" y="1564489"/>
            <a:ext cx="1476958" cy="15317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472" y="3852944"/>
            <a:ext cx="1508205" cy="15532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7844" y="3851167"/>
            <a:ext cx="1507876" cy="1556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p:cNvSpPr txBox="1"/>
          <p:nvPr/>
        </p:nvSpPr>
        <p:spPr>
          <a:xfrm>
            <a:off x="1678591" y="3206614"/>
            <a:ext cx="2144994" cy="646331"/>
          </a:xfrm>
          <a:prstGeom prst="rect">
            <a:avLst/>
          </a:prstGeom>
          <a:noFill/>
        </p:spPr>
        <p:txBody>
          <a:bodyPr wrap="square" rtlCol="0">
            <a:spAutoFit/>
          </a:bodyPr>
          <a:lstStyle/>
          <a:p>
            <a:pPr algn="ctr"/>
            <a:r>
              <a:rPr lang="en-US" dirty="0" smtClean="0">
                <a:solidFill>
                  <a:schemeClr val="bg2">
                    <a:lumMod val="20000"/>
                    <a:lumOff val="80000"/>
                  </a:schemeClr>
                </a:solidFill>
              </a:rPr>
              <a:t>Abdullah Al Noman</a:t>
            </a:r>
          </a:p>
          <a:p>
            <a:pPr algn="ctr"/>
            <a:r>
              <a:rPr lang="en-US" dirty="0" smtClean="0">
                <a:solidFill>
                  <a:schemeClr val="bg2">
                    <a:lumMod val="20000"/>
                    <a:lumOff val="80000"/>
                  </a:schemeClr>
                </a:solidFill>
              </a:rPr>
              <a:t>CEO</a:t>
            </a:r>
            <a:endParaRPr lang="en-US" dirty="0">
              <a:solidFill>
                <a:schemeClr val="bg2">
                  <a:lumMod val="20000"/>
                  <a:lumOff val="80000"/>
                </a:schemeClr>
              </a:solidFill>
            </a:endParaRPr>
          </a:p>
        </p:txBody>
      </p:sp>
      <p:sp>
        <p:nvSpPr>
          <p:cNvPr id="10" name="TextBox 9"/>
          <p:cNvSpPr txBox="1"/>
          <p:nvPr/>
        </p:nvSpPr>
        <p:spPr>
          <a:xfrm>
            <a:off x="4987599" y="3206613"/>
            <a:ext cx="2144994" cy="646331"/>
          </a:xfrm>
          <a:prstGeom prst="rect">
            <a:avLst/>
          </a:prstGeom>
          <a:noFill/>
        </p:spPr>
        <p:txBody>
          <a:bodyPr wrap="square" rtlCol="0">
            <a:spAutoFit/>
          </a:bodyPr>
          <a:lstStyle/>
          <a:p>
            <a:pPr algn="ctr"/>
            <a:r>
              <a:rPr lang="en-US" dirty="0" err="1" smtClean="0">
                <a:solidFill>
                  <a:schemeClr val="bg2">
                    <a:lumMod val="20000"/>
                    <a:lumOff val="80000"/>
                  </a:schemeClr>
                </a:solidFill>
              </a:rPr>
              <a:t>Md</a:t>
            </a:r>
            <a:r>
              <a:rPr lang="en-US" dirty="0" smtClean="0">
                <a:solidFill>
                  <a:schemeClr val="bg2">
                    <a:lumMod val="20000"/>
                    <a:lumOff val="80000"/>
                  </a:schemeClr>
                </a:solidFill>
              </a:rPr>
              <a:t> </a:t>
            </a:r>
            <a:r>
              <a:rPr lang="en-US" dirty="0" err="1" smtClean="0">
                <a:solidFill>
                  <a:schemeClr val="bg2">
                    <a:lumMod val="20000"/>
                    <a:lumOff val="80000"/>
                  </a:schemeClr>
                </a:solidFill>
              </a:rPr>
              <a:t>Atikul</a:t>
            </a:r>
            <a:r>
              <a:rPr lang="en-US" dirty="0" smtClean="0">
                <a:solidFill>
                  <a:schemeClr val="bg2">
                    <a:lumMod val="20000"/>
                    <a:lumOff val="80000"/>
                  </a:schemeClr>
                </a:solidFill>
              </a:rPr>
              <a:t> Islam</a:t>
            </a:r>
          </a:p>
          <a:p>
            <a:pPr algn="ctr"/>
            <a:r>
              <a:rPr lang="en-US" dirty="0" smtClean="0">
                <a:solidFill>
                  <a:schemeClr val="bg2">
                    <a:lumMod val="20000"/>
                    <a:lumOff val="80000"/>
                  </a:schemeClr>
                </a:solidFill>
              </a:rPr>
              <a:t>CTO</a:t>
            </a:r>
            <a:endParaRPr lang="en-US" dirty="0">
              <a:solidFill>
                <a:schemeClr val="bg2">
                  <a:lumMod val="20000"/>
                  <a:lumOff val="80000"/>
                </a:schemeClr>
              </a:solidFill>
            </a:endParaRPr>
          </a:p>
        </p:txBody>
      </p:sp>
      <p:sp>
        <p:nvSpPr>
          <p:cNvPr id="11" name="TextBox 10"/>
          <p:cNvSpPr txBox="1"/>
          <p:nvPr/>
        </p:nvSpPr>
        <p:spPr>
          <a:xfrm>
            <a:off x="8275935" y="3206613"/>
            <a:ext cx="2144994" cy="646331"/>
          </a:xfrm>
          <a:prstGeom prst="rect">
            <a:avLst/>
          </a:prstGeom>
          <a:noFill/>
        </p:spPr>
        <p:txBody>
          <a:bodyPr wrap="square" rtlCol="0">
            <a:spAutoFit/>
          </a:bodyPr>
          <a:lstStyle/>
          <a:p>
            <a:pPr algn="ctr"/>
            <a:r>
              <a:rPr lang="en-US" dirty="0" smtClean="0">
                <a:solidFill>
                  <a:schemeClr val="bg2">
                    <a:lumMod val="20000"/>
                    <a:lumOff val="80000"/>
                  </a:schemeClr>
                </a:solidFill>
              </a:rPr>
              <a:t>Emon Hossain</a:t>
            </a:r>
          </a:p>
          <a:p>
            <a:pPr algn="ctr"/>
            <a:r>
              <a:rPr lang="en-US" dirty="0" smtClean="0">
                <a:solidFill>
                  <a:schemeClr val="bg2">
                    <a:lumMod val="20000"/>
                    <a:lumOff val="80000"/>
                  </a:schemeClr>
                </a:solidFill>
              </a:rPr>
              <a:t>CFO</a:t>
            </a:r>
            <a:endParaRPr lang="en-US" dirty="0">
              <a:solidFill>
                <a:schemeClr val="bg2">
                  <a:lumMod val="20000"/>
                  <a:lumOff val="80000"/>
                </a:schemeClr>
              </a:solidFill>
            </a:endParaRPr>
          </a:p>
        </p:txBody>
      </p:sp>
      <p:sp>
        <p:nvSpPr>
          <p:cNvPr id="12" name="TextBox 11"/>
          <p:cNvSpPr txBox="1"/>
          <p:nvPr/>
        </p:nvSpPr>
        <p:spPr>
          <a:xfrm>
            <a:off x="3216077" y="5541235"/>
            <a:ext cx="2144994" cy="646331"/>
          </a:xfrm>
          <a:prstGeom prst="rect">
            <a:avLst/>
          </a:prstGeom>
          <a:noFill/>
        </p:spPr>
        <p:txBody>
          <a:bodyPr wrap="square" rtlCol="0">
            <a:spAutoFit/>
          </a:bodyPr>
          <a:lstStyle/>
          <a:p>
            <a:pPr algn="ctr"/>
            <a:r>
              <a:rPr lang="en-US" dirty="0" err="1" smtClean="0">
                <a:solidFill>
                  <a:schemeClr val="bg2">
                    <a:lumMod val="20000"/>
                    <a:lumOff val="80000"/>
                  </a:schemeClr>
                </a:solidFill>
              </a:rPr>
              <a:t>Mahda</a:t>
            </a:r>
            <a:r>
              <a:rPr lang="en-US" dirty="0" smtClean="0">
                <a:solidFill>
                  <a:schemeClr val="bg2">
                    <a:lumMod val="20000"/>
                    <a:lumOff val="80000"/>
                  </a:schemeClr>
                </a:solidFill>
              </a:rPr>
              <a:t> </a:t>
            </a:r>
            <a:r>
              <a:rPr lang="en-US" dirty="0" err="1" smtClean="0">
                <a:solidFill>
                  <a:schemeClr val="bg2">
                    <a:lumMod val="20000"/>
                    <a:lumOff val="80000"/>
                  </a:schemeClr>
                </a:solidFill>
              </a:rPr>
              <a:t>Noura</a:t>
            </a:r>
            <a:endParaRPr lang="en-US" dirty="0" smtClean="0">
              <a:solidFill>
                <a:schemeClr val="bg2">
                  <a:lumMod val="20000"/>
                  <a:lumOff val="80000"/>
                </a:schemeClr>
              </a:solidFill>
            </a:endParaRPr>
          </a:p>
          <a:p>
            <a:pPr algn="ctr"/>
            <a:r>
              <a:rPr lang="en-US" dirty="0" smtClean="0">
                <a:solidFill>
                  <a:schemeClr val="bg2">
                    <a:lumMod val="20000"/>
                    <a:lumOff val="80000"/>
                  </a:schemeClr>
                </a:solidFill>
              </a:rPr>
              <a:t>Advisor</a:t>
            </a:r>
            <a:endParaRPr lang="en-US" dirty="0">
              <a:solidFill>
                <a:schemeClr val="bg2">
                  <a:lumMod val="20000"/>
                  <a:lumOff val="80000"/>
                </a:schemeClr>
              </a:solidFill>
            </a:endParaRPr>
          </a:p>
        </p:txBody>
      </p:sp>
      <p:sp>
        <p:nvSpPr>
          <p:cNvPr id="13" name="TextBox 12"/>
          <p:cNvSpPr txBox="1"/>
          <p:nvPr/>
        </p:nvSpPr>
        <p:spPr>
          <a:xfrm>
            <a:off x="6759285" y="5539458"/>
            <a:ext cx="2144994" cy="646331"/>
          </a:xfrm>
          <a:prstGeom prst="rect">
            <a:avLst/>
          </a:prstGeom>
          <a:noFill/>
        </p:spPr>
        <p:txBody>
          <a:bodyPr wrap="square" rtlCol="0">
            <a:spAutoFit/>
          </a:bodyPr>
          <a:lstStyle/>
          <a:p>
            <a:pPr algn="ctr"/>
            <a:r>
              <a:rPr lang="en-US" dirty="0" smtClean="0">
                <a:solidFill>
                  <a:schemeClr val="bg2">
                    <a:lumMod val="20000"/>
                    <a:lumOff val="80000"/>
                  </a:schemeClr>
                </a:solidFill>
              </a:rPr>
              <a:t>Valentin </a:t>
            </a:r>
            <a:r>
              <a:rPr lang="en-US" dirty="0" err="1" smtClean="0">
                <a:solidFill>
                  <a:schemeClr val="bg2">
                    <a:lumMod val="20000"/>
                    <a:lumOff val="80000"/>
                  </a:schemeClr>
                </a:solidFill>
              </a:rPr>
              <a:t>Siegert</a:t>
            </a:r>
            <a:endParaRPr lang="en-US" dirty="0" smtClean="0">
              <a:solidFill>
                <a:schemeClr val="bg2">
                  <a:lumMod val="20000"/>
                  <a:lumOff val="80000"/>
                </a:schemeClr>
              </a:solidFill>
            </a:endParaRPr>
          </a:p>
          <a:p>
            <a:pPr algn="ctr"/>
            <a:r>
              <a:rPr lang="en-US" dirty="0" smtClean="0">
                <a:solidFill>
                  <a:schemeClr val="bg2">
                    <a:lumMod val="20000"/>
                    <a:lumOff val="80000"/>
                  </a:schemeClr>
                </a:solidFill>
              </a:rPr>
              <a:t>Advisor</a:t>
            </a:r>
            <a:endParaRPr lang="en-US" dirty="0">
              <a:solidFill>
                <a:schemeClr val="bg2">
                  <a:lumMod val="20000"/>
                  <a:lumOff val="80000"/>
                </a:schemeClr>
              </a:solidFill>
            </a:endParaRP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6" y="3076387"/>
            <a:ext cx="1837629" cy="22592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748" y="1730522"/>
            <a:ext cx="2240280" cy="161860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92931">
            <a:off x="3591644" y="4238277"/>
            <a:ext cx="2406554" cy="16037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6337" y="4070142"/>
            <a:ext cx="2237013" cy="164506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73222">
            <a:off x="6006237" y="1804912"/>
            <a:ext cx="2307008" cy="15387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982" y="1389697"/>
            <a:ext cx="7025889" cy="47663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224" y="1145137"/>
            <a:ext cx="5826729" cy="4336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553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F478C69-0A1D-45FF-8600-ED903803FFE1}"/>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30" y="3495230"/>
            <a:ext cx="4432620" cy="3008120"/>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76" y="789776"/>
            <a:ext cx="4309694" cy="2705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9" nam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260478" cy="6858000"/>
          </a:xfrm>
          <a:prstGeom prst="rect">
            <a:avLst/>
          </a:prstGeom>
        </p:spPr>
      </p:pic>
    </p:spTree>
    <p:extLst>
      <p:ext uri="{BB962C8B-B14F-4D97-AF65-F5344CB8AC3E}">
        <p14:creationId xmlns:p14="http://schemas.microsoft.com/office/powerpoint/2010/main" val="3637928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8781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http://purl.org/dc/elements/1.1/"/>
    <ds:schemaRef ds:uri="http://www.w3.org/XML/1998/namespace"/>
    <ds:schemaRef ds:uri="http://schemas.microsoft.com/office/2006/metadata/properties"/>
    <ds:schemaRef ds:uri="http://purl.org/dc/term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1174</Words>
  <Application>Microsoft Office PowerPoint</Application>
  <PresentationFormat>Widescreen</PresentationFormat>
  <Paragraphs>128</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Tahoma</vt:lpstr>
      <vt:lpstr>Trade Gothic LT Pro</vt:lpstr>
      <vt:lpstr>Trebuchet MS</vt:lpstr>
      <vt:lpstr>Office Theme</vt:lpstr>
      <vt:lpstr>Hi</vt:lpstr>
      <vt:lpstr>SEA Quasar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2021-03-24T19:30:26Z</dcterms:created>
  <dcterms:modified xsi:type="dcterms:W3CDTF">2021-03-26T07:26:48Z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